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86" r:id="rId4"/>
    <p:sldId id="278" r:id="rId5"/>
    <p:sldId id="288" r:id="rId6"/>
    <p:sldId id="292" r:id="rId7"/>
    <p:sldId id="290" r:id="rId8"/>
    <p:sldId id="289" r:id="rId9"/>
    <p:sldId id="282" r:id="rId10"/>
    <p:sldId id="277" r:id="rId11"/>
    <p:sldId id="285" r:id="rId12"/>
    <p:sldId id="291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89CAC2"/>
    <a:srgbClr val="02A5E5"/>
    <a:srgbClr val="F08214"/>
    <a:srgbClr val="009384"/>
    <a:srgbClr val="BE0928"/>
    <a:srgbClr val="FFECA7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22" y="102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Make Music!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345" y="1513946"/>
            <a:ext cx="605255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Now, it’s your turn!</a:t>
            </a:r>
          </a:p>
          <a:p>
            <a:pPr>
              <a:lnSpc>
                <a:spcPct val="150000"/>
              </a:lnSpc>
            </a:pPr>
            <a:r>
              <a:rPr lang="en-GB" dirty="0"/>
              <a:t>Work with your group to compose your piece of music.</a:t>
            </a:r>
          </a:p>
          <a:p>
            <a:pPr>
              <a:lnSpc>
                <a:spcPct val="150000"/>
              </a:lnSpc>
            </a:pPr>
            <a:r>
              <a:rPr lang="en-GB" dirty="0"/>
              <a:t>Then, practise playing your sequence. </a:t>
            </a:r>
          </a:p>
          <a:p>
            <a:pPr>
              <a:lnSpc>
                <a:spcPct val="150000"/>
              </a:lnSpc>
            </a:pPr>
            <a:r>
              <a:rPr lang="en-GB" dirty="0"/>
              <a:t>Can you keep in time?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651" y="3429000"/>
            <a:ext cx="7632700" cy="2663825"/>
          </a:xfrm>
          <a:prstGeom prst="roundRect">
            <a:avLst>
              <a:gd name="adj" fmla="val 7888"/>
            </a:avLst>
          </a:prstGeom>
          <a:noFill/>
          <a:ln w="28575">
            <a:solidFill>
              <a:srgbClr val="89C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6" y="3603278"/>
            <a:ext cx="3288170" cy="2324590"/>
          </a:xfrm>
          <a:prstGeom prst="rect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89" y="3603278"/>
            <a:ext cx="3288170" cy="2324590"/>
          </a:xfrm>
          <a:prstGeom prst="rect">
            <a:avLst/>
          </a:prstGeom>
          <a:ln w="12700">
            <a:solidFill>
              <a:schemeClr val="tx1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70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Perform Your Piece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813173"/>
            <a:ext cx="5201530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Play your piece of music to another group.</a:t>
            </a:r>
          </a:p>
          <a:p>
            <a:pPr>
              <a:lnSpc>
                <a:spcPct val="150000"/>
              </a:lnSpc>
            </a:pPr>
            <a:r>
              <a:rPr lang="en-GB" dirty="0"/>
              <a:t>Can they follow your sequence?</a:t>
            </a:r>
          </a:p>
          <a:p>
            <a:pPr>
              <a:lnSpc>
                <a:spcPct val="150000"/>
              </a:lnSpc>
            </a:pPr>
            <a:r>
              <a:rPr lang="en-GB" dirty="0"/>
              <a:t>Listen to the piece of music by the other group.</a:t>
            </a:r>
          </a:p>
          <a:p>
            <a:pPr>
              <a:lnSpc>
                <a:spcPct val="150000"/>
              </a:lnSpc>
            </a:pPr>
            <a:r>
              <a:rPr lang="en-GB" dirty="0"/>
              <a:t>What did you like about their piece of music?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76" y="1756371"/>
            <a:ext cx="4010293" cy="43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Good Luck!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5757" y="1951672"/>
            <a:ext cx="286573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Starry-Eyed Stan will be in touch if you have got what it takes to join the band.</a:t>
            </a:r>
          </a:p>
          <a:p>
            <a:endParaRPr lang="en-GB" dirty="0"/>
          </a:p>
          <a:p>
            <a:r>
              <a:rPr lang="en-GB" sz="2400" dirty="0"/>
              <a:t>Good luck!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61737" r="67156" b="2688"/>
          <a:stretch/>
        </p:blipFill>
        <p:spPr>
          <a:xfrm>
            <a:off x="923959" y="1602463"/>
            <a:ext cx="4140634" cy="4140634"/>
          </a:xfrm>
          <a:prstGeom prst="ellipse">
            <a:avLst/>
          </a:prstGeom>
          <a:ln w="28575">
            <a:solidFill>
              <a:srgbClr val="DE1E5A"/>
            </a:solidFill>
          </a:ln>
        </p:spPr>
      </p:pic>
    </p:spTree>
    <p:extLst>
      <p:ext uri="{BB962C8B-B14F-4D97-AF65-F5344CB8AC3E}">
        <p14:creationId xmlns:p14="http://schemas.microsoft.com/office/powerpoint/2010/main" val="310748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Musicians Wanted!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1380156"/>
            <a:ext cx="761880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Starry-Eyed Stan needs some new musicians for his band.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Do you think you would be able to play some music?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1"/>
          <a:stretch/>
        </p:blipFill>
        <p:spPr>
          <a:xfrm>
            <a:off x="755650" y="2353901"/>
            <a:ext cx="7632700" cy="3737683"/>
          </a:xfrm>
          <a:prstGeom prst="roundRect">
            <a:avLst>
              <a:gd name="adj" fmla="val 7762"/>
            </a:avLst>
          </a:prstGeom>
          <a:ln w="28575">
            <a:solidFill>
              <a:srgbClr val="DE1E5A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Musicians Wanted!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659455"/>
            <a:ext cx="333651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 play in a band, it is very important that you can keep in time with your bandmates.</a:t>
            </a:r>
          </a:p>
          <a:p>
            <a:pPr algn="ctr"/>
            <a:endParaRPr lang="en-GB" dirty="0"/>
          </a:p>
          <a:p>
            <a:r>
              <a:rPr lang="en-GB" dirty="0"/>
              <a:t>Can you follow a rhythm?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19" b="32"/>
          <a:stretch/>
        </p:blipFill>
        <p:spPr>
          <a:xfrm>
            <a:off x="4572000" y="1801640"/>
            <a:ext cx="3816350" cy="3737683"/>
          </a:xfrm>
          <a:prstGeom prst="roundRect">
            <a:avLst>
              <a:gd name="adj" fmla="val 7762"/>
            </a:avLst>
          </a:prstGeom>
          <a:ln w="28575">
            <a:solidFill>
              <a:srgbClr val="DE1E5A"/>
            </a:solidFill>
          </a:ln>
        </p:spPr>
      </p:pic>
    </p:spTree>
    <p:extLst>
      <p:ext uri="{BB962C8B-B14F-4D97-AF65-F5344CB8AC3E}">
        <p14:creationId xmlns:p14="http://schemas.microsoft.com/office/powerpoint/2010/main" val="7198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Follow the Rhythm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3" y="4554783"/>
            <a:ext cx="5217216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First, listen to the rhythm.</a:t>
            </a:r>
          </a:p>
          <a:p>
            <a:pPr>
              <a:lnSpc>
                <a:spcPct val="150000"/>
              </a:lnSpc>
            </a:pPr>
            <a:r>
              <a:rPr lang="en-GB" dirty="0"/>
              <a:t>Now, join in. Clap and say the numbers in time.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7038"/>
              </p:ext>
            </p:extLst>
          </p:nvPr>
        </p:nvGraphicFramePr>
        <p:xfrm>
          <a:off x="755650" y="1623403"/>
          <a:ext cx="7627772" cy="213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3">
                  <a:extLst>
                    <a:ext uri="{9D8B030D-6E8A-4147-A177-3AD203B41FA5}">
                      <a16:colId xmlns:a16="http://schemas.microsoft.com/office/drawing/2014/main" val="278105630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2039246343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54145043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1408441792"/>
                    </a:ext>
                  </a:extLst>
                </a:gridCol>
              </a:tblGrid>
              <a:tr h="504161"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1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2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3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4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422437501"/>
                  </a:ext>
                </a:extLst>
              </a:tr>
              <a:tr h="1629557"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57310432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3" y="2219880"/>
            <a:ext cx="1512669" cy="146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28" y="2219880"/>
            <a:ext cx="1512669" cy="1464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93" y="2219880"/>
            <a:ext cx="1512669" cy="1464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58" y="2219880"/>
            <a:ext cx="1512669" cy="14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Follow the Rhythm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3" y="4353598"/>
            <a:ext cx="728140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Now, we’re going to split into two groups. </a:t>
            </a:r>
          </a:p>
          <a:p>
            <a:pPr>
              <a:lnSpc>
                <a:spcPct val="150000"/>
              </a:lnSpc>
            </a:pPr>
            <a:r>
              <a:rPr lang="en-GB" dirty="0"/>
              <a:t>Half of you will clap but only on numbers 1 and 2.</a:t>
            </a:r>
          </a:p>
          <a:p>
            <a:pPr>
              <a:lnSpc>
                <a:spcPct val="150000"/>
              </a:lnSpc>
            </a:pPr>
            <a:r>
              <a:rPr lang="en-GB" dirty="0"/>
              <a:t>The other half will pat your knees but only on numbers 3 and 4.</a:t>
            </a:r>
          </a:p>
          <a:p>
            <a:pPr>
              <a:lnSpc>
                <a:spcPct val="150000"/>
              </a:lnSpc>
            </a:pPr>
            <a:r>
              <a:rPr lang="en-GB" dirty="0"/>
              <a:t>Can you keep in time?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92604"/>
              </p:ext>
            </p:extLst>
          </p:nvPr>
        </p:nvGraphicFramePr>
        <p:xfrm>
          <a:off x="755650" y="1623403"/>
          <a:ext cx="7627772" cy="273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3">
                  <a:extLst>
                    <a:ext uri="{9D8B030D-6E8A-4147-A177-3AD203B41FA5}">
                      <a16:colId xmlns:a16="http://schemas.microsoft.com/office/drawing/2014/main" val="278105630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2039246343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54145043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1408441792"/>
                    </a:ext>
                  </a:extLst>
                </a:gridCol>
              </a:tblGrid>
              <a:tr h="550047"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1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2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3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4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422437501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573104320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5229956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6" y="2281874"/>
            <a:ext cx="941584" cy="91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49" y="2281873"/>
            <a:ext cx="941584" cy="911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4942613" y="3504101"/>
            <a:ext cx="1420414" cy="774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6842334" y="3504101"/>
            <a:ext cx="1420414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Follow the Rhythm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3" y="4942073"/>
            <a:ext cx="72814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This time, see if you can count quietly or in your head. Only say the number 1 out loud.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55650" y="1623403"/>
          <a:ext cx="7627772" cy="273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3">
                  <a:extLst>
                    <a:ext uri="{9D8B030D-6E8A-4147-A177-3AD203B41FA5}">
                      <a16:colId xmlns:a16="http://schemas.microsoft.com/office/drawing/2014/main" val="278105630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2039246343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54145043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1408441792"/>
                    </a:ext>
                  </a:extLst>
                </a:gridCol>
              </a:tblGrid>
              <a:tr h="550047"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1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2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3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4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422437501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573104320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5229956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6" y="2281874"/>
            <a:ext cx="941584" cy="91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49" y="2281873"/>
            <a:ext cx="941584" cy="911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4942613" y="3504101"/>
            <a:ext cx="1420414" cy="774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6842334" y="3504101"/>
            <a:ext cx="1420414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Follow the Rhythm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3" y="5300505"/>
            <a:ext cx="7281406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time, some children will say the word ‘Pop’ but only on number 4.</a:t>
            </a:r>
          </a:p>
          <a:p>
            <a:pPr>
              <a:lnSpc>
                <a:spcPct val="150000"/>
              </a:lnSpc>
            </a:pPr>
            <a:r>
              <a:rPr lang="en-GB" dirty="0"/>
              <a:t>Can you still keep in time?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650" y="1419014"/>
          <a:ext cx="7627772" cy="3820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3">
                  <a:extLst>
                    <a:ext uri="{9D8B030D-6E8A-4147-A177-3AD203B41FA5}">
                      <a16:colId xmlns:a16="http://schemas.microsoft.com/office/drawing/2014/main" val="278105630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2039246343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54145043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1408441792"/>
                    </a:ext>
                  </a:extLst>
                </a:gridCol>
              </a:tblGrid>
              <a:tr h="550047"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1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2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3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4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422437501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573104320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522995661"/>
                  </a:ext>
                </a:extLst>
              </a:tr>
              <a:tr h="1090074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Pop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36030658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26" y="2077485"/>
            <a:ext cx="941584" cy="91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49" y="2077484"/>
            <a:ext cx="941584" cy="911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4942613" y="3299712"/>
            <a:ext cx="1420414" cy="774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6842334" y="3299712"/>
            <a:ext cx="1420414" cy="774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84" y="4224310"/>
            <a:ext cx="1209964" cy="9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Follow the Rhythm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3" y="5300505"/>
            <a:ext cx="7281406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time, some children will say the word ‘Beep’ but only on number 1.</a:t>
            </a:r>
          </a:p>
          <a:p>
            <a:pPr>
              <a:lnSpc>
                <a:spcPct val="150000"/>
              </a:lnSpc>
            </a:pPr>
            <a:r>
              <a:rPr lang="en-GB" dirty="0"/>
              <a:t>Can you still keep in time?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63666"/>
              </p:ext>
            </p:extLst>
          </p:nvPr>
        </p:nvGraphicFramePr>
        <p:xfrm>
          <a:off x="755650" y="1419014"/>
          <a:ext cx="7627772" cy="382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3">
                  <a:extLst>
                    <a:ext uri="{9D8B030D-6E8A-4147-A177-3AD203B41FA5}">
                      <a16:colId xmlns:a16="http://schemas.microsoft.com/office/drawing/2014/main" val="278105630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2039246343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541450431"/>
                    </a:ext>
                  </a:extLst>
                </a:gridCol>
                <a:gridCol w="1906943">
                  <a:extLst>
                    <a:ext uri="{9D8B030D-6E8A-4147-A177-3AD203B41FA5}">
                      <a16:colId xmlns:a16="http://schemas.microsoft.com/office/drawing/2014/main" val="1408441792"/>
                    </a:ext>
                  </a:extLst>
                </a:gridCol>
              </a:tblGrid>
              <a:tr h="464107"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1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2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3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dirty="0"/>
                        <a:t>4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422437501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r>
                        <a:rPr lang="en-GB" sz="2300" dirty="0"/>
                        <a:t>Clap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Clap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573104320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 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Pat 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522995661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r>
                        <a:rPr lang="en-GB" sz="2300" dirty="0"/>
                        <a:t>Pop</a:t>
                      </a:r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360306587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r>
                        <a:rPr lang="en-GB" sz="2300" dirty="0"/>
                        <a:t>Beep</a:t>
                      </a:r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17" marR="114417" marT="57208" marB="57208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14417" marR="114417" marT="57208" marB="57208"/>
                </a:tc>
                <a:extLst>
                  <a:ext uri="{0D108BD9-81ED-4DB2-BD59-A6C34878D82A}">
                    <a16:rowId xmlns:a16="http://schemas.microsoft.com/office/drawing/2014/main" val="1295649066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36" y="1964603"/>
            <a:ext cx="738593" cy="715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4987878" y="2765558"/>
            <a:ext cx="1420414" cy="774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21"/>
          <a:stretch/>
        </p:blipFill>
        <p:spPr>
          <a:xfrm flipH="1">
            <a:off x="6887599" y="2765558"/>
            <a:ext cx="1420414" cy="774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51" y="3640110"/>
            <a:ext cx="911334" cy="69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3" y="1964603"/>
            <a:ext cx="738593" cy="71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38410" b="60923"/>
          <a:stretch/>
        </p:blipFill>
        <p:spPr>
          <a:xfrm>
            <a:off x="1703423" y="4483762"/>
            <a:ext cx="738593" cy="6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Let’s Make Music!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873" y="1473201"/>
            <a:ext cx="7281406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Now, let’s compose a piece of music with our instruments!</a:t>
            </a:r>
          </a:p>
          <a:p>
            <a:pPr>
              <a:lnSpc>
                <a:spcPct val="150000"/>
              </a:lnSpc>
            </a:pPr>
            <a:r>
              <a:rPr lang="en-GB" dirty="0"/>
              <a:t>How many times should we play each instrument?</a:t>
            </a:r>
          </a:p>
          <a:p>
            <a:pPr>
              <a:lnSpc>
                <a:spcPct val="150000"/>
              </a:lnSpc>
            </a:pPr>
            <a:r>
              <a:rPr lang="en-GB" dirty="0"/>
              <a:t>Can we still keep in time?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2030" y="5084021"/>
            <a:ext cx="14805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castanets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0851" y="5613762"/>
            <a:ext cx="14805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maracas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9672" y="5084021"/>
            <a:ext cx="14805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drum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8493" y="5613762"/>
            <a:ext cx="1480556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guitar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70" y="2969537"/>
            <a:ext cx="914993" cy="2608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73" y="3564087"/>
            <a:ext cx="1398107" cy="143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01" y="2676480"/>
            <a:ext cx="1881245" cy="2329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69" y="4266593"/>
            <a:ext cx="2178122" cy="15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3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143</TotalTime>
  <Words>397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Musicians Wanted!</vt:lpstr>
      <vt:lpstr>Musicians Wanted!</vt:lpstr>
      <vt:lpstr>Follow the Rhythm</vt:lpstr>
      <vt:lpstr>Follow the Rhythm</vt:lpstr>
      <vt:lpstr>Follow the Rhythm</vt:lpstr>
      <vt:lpstr>Follow the Rhythm</vt:lpstr>
      <vt:lpstr>Follow the Rhythm</vt:lpstr>
      <vt:lpstr>Let’s Make Music!</vt:lpstr>
      <vt:lpstr>Let’s Make Music!</vt:lpstr>
      <vt:lpstr>Perform Your Piece</vt:lpstr>
      <vt:lpstr>Good Luck!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21</cp:revision>
  <dcterms:created xsi:type="dcterms:W3CDTF">2019-02-21T16:09:13Z</dcterms:created>
  <dcterms:modified xsi:type="dcterms:W3CDTF">2019-02-26T10:35:52Z</dcterms:modified>
</cp:coreProperties>
</file>